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419">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419">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419">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419">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419">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s-419"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2.png"/><Relationship Id="rId4" Type="http://schemas.openxmlformats.org/officeDocument/2006/relationships/image" Target="../media/image01.png"/><Relationship Id="rId5" Type="http://schemas.openxmlformats.org/officeDocument/2006/relationships/image" Target="../media/image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5.png"/><Relationship Id="rId4"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4.png"/><Relationship Id="rId4" Type="http://schemas.openxmlformats.org/officeDocument/2006/relationships/image" Target="../media/image07.png"/><Relationship Id="rId5" Type="http://schemas.openxmlformats.org/officeDocument/2006/relationships/image" Target="../media/image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4"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88" y="50"/>
            <a:ext cx="9143911" cy="5143500"/>
          </a:xfrm>
          <a:prstGeom prst="rect">
            <a:avLst/>
          </a:prstGeom>
          <a:noFill/>
          <a:ln>
            <a:noFill/>
          </a:ln>
        </p:spPr>
      </p:pic>
      <p:pic>
        <p:nvPicPr>
          <p:cNvPr id="86" name="Shape 86"/>
          <p:cNvPicPr preferRelativeResize="0"/>
          <p:nvPr/>
        </p:nvPicPr>
        <p:blipFill>
          <a:blip r:embed="rId4">
            <a:alphaModFix/>
          </a:blip>
          <a:stretch>
            <a:fillRect/>
          </a:stretch>
        </p:blipFill>
        <p:spPr>
          <a:xfrm>
            <a:off x="7079225" y="-152350"/>
            <a:ext cx="1931025" cy="2926049"/>
          </a:xfrm>
          <a:prstGeom prst="rect">
            <a:avLst/>
          </a:prstGeom>
          <a:noFill/>
          <a:ln>
            <a:noFill/>
          </a:ln>
        </p:spPr>
      </p:pic>
      <p:pic>
        <p:nvPicPr>
          <p:cNvPr id="87" name="Shape 87"/>
          <p:cNvPicPr preferRelativeResize="0"/>
          <p:nvPr/>
        </p:nvPicPr>
        <p:blipFill>
          <a:blip r:embed="rId5">
            <a:alphaModFix/>
          </a:blip>
          <a:stretch>
            <a:fillRect/>
          </a:stretch>
        </p:blipFill>
        <p:spPr>
          <a:xfrm>
            <a:off x="175748" y="538325"/>
            <a:ext cx="2636500" cy="1320074"/>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419"/>
              <a:t>Purpose</a:t>
            </a:r>
          </a:p>
        </p:txBody>
      </p:sp>
      <p:sp>
        <p:nvSpPr>
          <p:cNvPr id="93" name="Shape 93"/>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s-419" sz="1400">
                <a:solidFill>
                  <a:srgbClr val="000000"/>
                </a:solidFill>
                <a:latin typeface="Times New Roman"/>
                <a:ea typeface="Times New Roman"/>
                <a:cs typeface="Times New Roman"/>
                <a:sym typeface="Times New Roman"/>
              </a:rPr>
              <a:t>As cities grow larger, the need for parking space diminishes with time.</a:t>
            </a:r>
            <a:r>
              <a:rPr lang="es-419" sz="1100">
                <a:solidFill>
                  <a:srgbClr val="000000"/>
                </a:solidFill>
                <a:latin typeface="Arial"/>
                <a:ea typeface="Arial"/>
                <a:cs typeface="Arial"/>
                <a:sym typeface="Arial"/>
              </a:rPr>
              <a:t>			</a:t>
            </a:r>
          </a:p>
          <a:p>
            <a:pPr lvl="0" rtl="0">
              <a:spcBef>
                <a:spcPts val="0"/>
              </a:spcBef>
              <a:buNone/>
            </a:pPr>
            <a:r>
              <a:rPr lang="es-419" sz="1400">
                <a:solidFill>
                  <a:srgbClr val="000000"/>
                </a:solidFill>
                <a:latin typeface="Times New Roman"/>
                <a:ea typeface="Times New Roman"/>
                <a:cs typeface="Times New Roman"/>
                <a:sym typeface="Times New Roman"/>
              </a:rPr>
              <a:t>People have nowhere to park their vehicles making it very stressful for the drivers. </a:t>
            </a:r>
            <a:r>
              <a:rPr lang="es-419" sz="1100">
                <a:solidFill>
                  <a:srgbClr val="000000"/>
                </a:solidFill>
                <a:latin typeface="Arial"/>
                <a:ea typeface="Arial"/>
                <a:cs typeface="Arial"/>
                <a:sym typeface="Arial"/>
              </a:rPr>
              <a:t>		 	 	 	</a:t>
            </a:r>
          </a:p>
          <a:p>
            <a:pPr lvl="0" rtl="0">
              <a:spcBef>
                <a:spcPts val="0"/>
              </a:spcBef>
              <a:buNone/>
            </a:pPr>
            <a:r>
              <a:rPr lang="es-419" sz="1400">
                <a:solidFill>
                  <a:srgbClr val="000000"/>
                </a:solidFill>
                <a:latin typeface="Times New Roman"/>
                <a:ea typeface="Times New Roman"/>
                <a:cs typeface="Times New Roman"/>
                <a:sym typeface="Times New Roman"/>
              </a:rPr>
              <a:t>Instead of spending precious minutes finding a space, users will know beforehand where it is convenient to park. </a:t>
            </a:r>
          </a:p>
          <a:p>
            <a:pPr lvl="0" rtl="0">
              <a:spcBef>
                <a:spcPts val="0"/>
              </a:spcBef>
              <a:buNone/>
            </a:pPr>
            <a:r>
              <a:rPr lang="es-419" sz="1400">
                <a:solidFill>
                  <a:srgbClr val="000000"/>
                </a:solidFill>
                <a:latin typeface="Times New Roman"/>
                <a:ea typeface="Times New Roman"/>
                <a:cs typeface="Times New Roman"/>
                <a:sym typeface="Times New Roman"/>
              </a:rPr>
              <a:t>This application is focused on parking lots of major cities in which population is incredibly dense and people live in continuous stress. </a:t>
            </a:r>
          </a:p>
          <a:p>
            <a:pPr lvl="0" rtl="0">
              <a:spcBef>
                <a:spcPts val="0"/>
              </a:spcBef>
              <a:buNone/>
            </a:pPr>
            <a:r>
              <a:rPr lang="es-419" sz="1100">
                <a:solidFill>
                  <a:srgbClr val="000000"/>
                </a:solidFill>
                <a:latin typeface="Arial"/>
                <a:ea typeface="Arial"/>
                <a:cs typeface="Arial"/>
                <a:sym typeface="Arial"/>
              </a:rPr>
              <a:t>				</a:t>
            </a:r>
          </a:p>
          <a:p>
            <a:pPr lvl="0" rtl="0">
              <a:spcBef>
                <a:spcPts val="0"/>
              </a:spcBef>
              <a:buNone/>
            </a:pPr>
            <a:r>
              <a:rPr lang="es-419" sz="1100">
                <a:solidFill>
                  <a:srgbClr val="000000"/>
                </a:solidFill>
                <a:latin typeface="Arial"/>
                <a:ea typeface="Arial"/>
                <a:cs typeface="Arial"/>
                <a:sym typeface="Arial"/>
              </a:rPr>
              <a:t>			</a:t>
            </a:r>
          </a:p>
          <a:p>
            <a:pPr lvl="0" rtl="0">
              <a:spcBef>
                <a:spcPts val="0"/>
              </a:spcBef>
              <a:buNone/>
            </a:pPr>
            <a:r>
              <a:rPr lang="es-419" sz="1100">
                <a:solidFill>
                  <a:srgbClr val="000000"/>
                </a:solidFill>
                <a:latin typeface="Arial"/>
                <a:ea typeface="Arial"/>
                <a:cs typeface="Arial"/>
                <a:sym typeface="Arial"/>
              </a:rPr>
              <a:t>		</a:t>
            </a: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rPr lang="es-419" sz="1100">
                <a:solidFill>
                  <a:srgbClr val="000000"/>
                </a:solidFill>
                <a:latin typeface="Arial"/>
                <a:ea typeface="Arial"/>
                <a:cs typeface="Arial"/>
                <a:sym typeface="Arial"/>
              </a:rPr>
              <a:t>			</a:t>
            </a:r>
          </a:p>
          <a:p>
            <a:pPr lvl="0" rtl="0">
              <a:spcBef>
                <a:spcPts val="0"/>
              </a:spcBef>
              <a:buNone/>
            </a:pPr>
            <a:r>
              <a:rPr lang="es-419" sz="1100">
                <a:solidFill>
                  <a:srgbClr val="000000"/>
                </a:solidFill>
                <a:latin typeface="Arial"/>
                <a:ea typeface="Arial"/>
                <a:cs typeface="Arial"/>
                <a:sym typeface="Arial"/>
              </a:rPr>
              <a:t>		</a:t>
            </a:r>
          </a:p>
          <a:p>
            <a:pPr lvl="0" rtl="0">
              <a:spcBef>
                <a:spcPts val="0"/>
              </a:spcBef>
              <a:buNone/>
            </a:pPr>
            <a:r>
              <a:t/>
            </a:r>
            <a:endParaRPr sz="1400">
              <a:solidFill>
                <a:srgbClr val="000000"/>
              </a:solidFill>
              <a:latin typeface="Times New Roman"/>
              <a:ea typeface="Times New Roman"/>
              <a:cs typeface="Times New Roman"/>
              <a:sym typeface="Times New Roman"/>
            </a:endParaRPr>
          </a:p>
          <a:p>
            <a:pPr lvl="0" rtl="0">
              <a:spcBef>
                <a:spcPts val="0"/>
              </a:spcBef>
              <a:buNone/>
            </a:pPr>
            <a:r>
              <a:rPr lang="es-419" sz="1100">
                <a:solidFill>
                  <a:srgbClr val="000000"/>
                </a:solidFill>
                <a:latin typeface="Arial"/>
                <a:ea typeface="Arial"/>
                <a:cs typeface="Arial"/>
                <a:sym typeface="Arial"/>
              </a:rPr>
              <a:t>				</a:t>
            </a:r>
          </a:p>
          <a:p>
            <a:pPr lvl="0" rtl="0">
              <a:spcBef>
                <a:spcPts val="0"/>
              </a:spcBef>
              <a:buNone/>
            </a:pPr>
            <a:r>
              <a:rPr lang="es-419" sz="1100">
                <a:solidFill>
                  <a:srgbClr val="000000"/>
                </a:solidFill>
                <a:latin typeface="Arial"/>
                <a:ea typeface="Arial"/>
                <a:cs typeface="Arial"/>
                <a:sym typeface="Arial"/>
              </a:rPr>
              <a:t>			</a:t>
            </a:r>
          </a:p>
          <a:p>
            <a:pPr lvl="0" rtl="0">
              <a:spcBef>
                <a:spcPts val="0"/>
              </a:spcBef>
              <a:buNone/>
            </a:pPr>
            <a:r>
              <a:rPr lang="es-419" sz="1100">
                <a:solidFill>
                  <a:srgbClr val="000000"/>
                </a:solidFill>
                <a:latin typeface="Arial"/>
                <a:ea typeface="Arial"/>
                <a:cs typeface="Arial"/>
                <a:sym typeface="Arial"/>
              </a:rPr>
              <a:t>		</a:t>
            </a:r>
          </a:p>
          <a:p>
            <a:pPr lvl="0" rtl="0">
              <a:spcBef>
                <a:spcPts val="0"/>
              </a:spcBef>
              <a:buNone/>
            </a:pPr>
            <a:r>
              <a:t/>
            </a:r>
            <a:endParaRPr sz="1400">
              <a:solidFill>
                <a:srgbClr val="000000"/>
              </a:solidFill>
              <a:latin typeface="Times New Roman"/>
              <a:ea typeface="Times New Roman"/>
              <a:cs typeface="Times New Roman"/>
              <a:sym typeface="Times New Roman"/>
            </a:endParaRPr>
          </a:p>
          <a:p>
            <a:pPr lvl="0" rtl="0">
              <a:spcBef>
                <a:spcPts val="0"/>
              </a:spcBef>
              <a:buNone/>
            </a:pPr>
            <a:r>
              <a:rPr lang="es-419" sz="1100">
                <a:solidFill>
                  <a:srgbClr val="000000"/>
                </a:solidFill>
                <a:latin typeface="Arial"/>
                <a:ea typeface="Arial"/>
                <a:cs typeface="Arial"/>
                <a:sym typeface="Arial"/>
              </a:rPr>
              <a:t>				</a:t>
            </a:r>
          </a:p>
          <a:p>
            <a:pPr lvl="0" rtl="0">
              <a:spcBef>
                <a:spcPts val="0"/>
              </a:spcBef>
              <a:buNone/>
            </a:pPr>
            <a:r>
              <a:rPr lang="es-419" sz="1100">
                <a:solidFill>
                  <a:srgbClr val="000000"/>
                </a:solidFill>
                <a:latin typeface="Arial"/>
                <a:ea typeface="Arial"/>
                <a:cs typeface="Arial"/>
                <a:sym typeface="Arial"/>
              </a:rPr>
              <a:t>			</a:t>
            </a:r>
          </a:p>
          <a:p>
            <a:pPr lvl="0" rtl="0">
              <a:spcBef>
                <a:spcPts val="0"/>
              </a:spcBef>
              <a:buNone/>
            </a:pPr>
            <a:r>
              <a:rPr lang="es-419" sz="1100">
                <a:solidFill>
                  <a:srgbClr val="000000"/>
                </a:solidFill>
                <a:latin typeface="Arial"/>
                <a:ea typeface="Arial"/>
                <a:cs typeface="Arial"/>
                <a:sym typeface="Arial"/>
              </a:rPr>
              <a:t>		</a:t>
            </a:r>
          </a:p>
          <a:p>
            <a:pPr lvl="0">
              <a:spcBef>
                <a:spcPts val="0"/>
              </a:spcBef>
              <a:buNone/>
            </a:pPr>
            <a:r>
              <a:t/>
            </a:r>
            <a:endParaRPr sz="1400">
              <a:solidFill>
                <a:srgbClr val="000000"/>
              </a:solidFill>
              <a:latin typeface="Times New Roman"/>
              <a:ea typeface="Times New Roman"/>
              <a:cs typeface="Times New Roman"/>
              <a:sym typeface="Times New Roman"/>
            </a:endParaRPr>
          </a:p>
        </p:txBody>
      </p:sp>
      <p:pic>
        <p:nvPicPr>
          <p:cNvPr id="94" name="Shape 94"/>
          <p:cNvPicPr preferRelativeResize="0"/>
          <p:nvPr/>
        </p:nvPicPr>
        <p:blipFill>
          <a:blip r:embed="rId3">
            <a:alphaModFix/>
          </a:blip>
          <a:stretch>
            <a:fillRect/>
          </a:stretch>
        </p:blipFill>
        <p:spPr>
          <a:xfrm>
            <a:off x="5794893" y="3466625"/>
            <a:ext cx="3349100" cy="1676875"/>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419"/>
              <a:t>Quest</a:t>
            </a:r>
          </a:p>
        </p:txBody>
      </p:sp>
      <p:pic>
        <p:nvPicPr>
          <p:cNvPr id="100" name="Shape 100"/>
          <p:cNvPicPr preferRelativeResize="0"/>
          <p:nvPr/>
        </p:nvPicPr>
        <p:blipFill>
          <a:blip r:embed="rId3">
            <a:alphaModFix/>
          </a:blip>
          <a:stretch>
            <a:fillRect/>
          </a:stretch>
        </p:blipFill>
        <p:spPr>
          <a:xfrm>
            <a:off x="5794893" y="3466625"/>
            <a:ext cx="3349100" cy="1676875"/>
          </a:xfrm>
          <a:prstGeom prst="rect">
            <a:avLst/>
          </a:prstGeom>
          <a:noFill/>
          <a:ln>
            <a:noFill/>
          </a:ln>
        </p:spPr>
      </p:pic>
      <p:sp>
        <p:nvSpPr>
          <p:cNvPr id="101" name="Shape 101"/>
          <p:cNvSpPr txBox="1"/>
          <p:nvPr>
            <p:ph idx="1" type="body"/>
          </p:nvPr>
        </p:nvSpPr>
        <p:spPr>
          <a:xfrm>
            <a:off x="311600" y="1229875"/>
            <a:ext cx="8520600" cy="3293700"/>
          </a:xfrm>
          <a:prstGeom prst="rect">
            <a:avLst/>
          </a:prstGeom>
        </p:spPr>
        <p:txBody>
          <a:bodyPr anchorCtr="0" anchor="t" bIns="91425" lIns="91425" rIns="91425" tIns="91425">
            <a:noAutofit/>
          </a:bodyPr>
          <a:lstStyle/>
          <a:p>
            <a:pPr lvl="0" rtl="0">
              <a:spcBef>
                <a:spcPts val="0"/>
              </a:spcBef>
              <a:buNone/>
            </a:pPr>
            <a:r>
              <a:rPr lang="es-419" sz="1400">
                <a:solidFill>
                  <a:srgbClr val="000000"/>
                </a:solidFill>
                <a:latin typeface="Times New Roman"/>
                <a:ea typeface="Times New Roman"/>
                <a:cs typeface="Times New Roman"/>
                <a:sym typeface="Times New Roman"/>
              </a:rPr>
              <a:t>A new application that is responsible for locating the places available in the best area to park your car in the parking lot. </a:t>
            </a:r>
          </a:p>
          <a:p>
            <a:pPr lvl="0" rtl="0">
              <a:spcBef>
                <a:spcPts val="0"/>
              </a:spcBef>
              <a:buNone/>
            </a:pPr>
            <a:r>
              <a:rPr lang="es-419" sz="1300">
                <a:solidFill>
                  <a:srgbClr val="000000"/>
                </a:solidFill>
                <a:latin typeface="Arial"/>
                <a:ea typeface="Arial"/>
                <a:cs typeface="Arial"/>
                <a:sym typeface="Arial"/>
              </a:rPr>
              <a:t>It will implement a base intelligent system that will be able to determine the best possible solution in order to find an adequate parking space. </a:t>
            </a:r>
          </a:p>
          <a:p>
            <a:pPr lvl="0" rtl="0">
              <a:lnSpc>
                <a:spcPct val="136363"/>
              </a:lnSpc>
              <a:spcBef>
                <a:spcPts val="0"/>
              </a:spcBef>
              <a:spcAft>
                <a:spcPts val="1200"/>
              </a:spcAft>
              <a:buNone/>
            </a:pPr>
            <a:r>
              <a:rPr lang="es-419" sz="1400">
                <a:solidFill>
                  <a:srgbClr val="000000"/>
                </a:solidFill>
                <a:latin typeface="Times New Roman"/>
                <a:ea typeface="Times New Roman"/>
                <a:cs typeface="Times New Roman"/>
                <a:sym typeface="Times New Roman"/>
              </a:rPr>
              <a:t>The objective of implementing such program, is to facilitate parking and make life much easier for everyone that owns a vehicle and needs to find a place to park. </a:t>
            </a:r>
          </a:p>
          <a:p>
            <a:pPr lvl="0" rtl="0">
              <a:spcBef>
                <a:spcPts val="0"/>
              </a:spcBef>
              <a:buNone/>
            </a:pPr>
            <a:r>
              <a:t/>
            </a:r>
            <a:endParaRPr sz="1400">
              <a:solidFill>
                <a:srgbClr val="000000"/>
              </a:solidFill>
              <a:latin typeface="Times New Roman"/>
              <a:ea typeface="Times New Roman"/>
              <a:cs typeface="Times New Roman"/>
              <a:sym typeface="Times New Roman"/>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419"/>
              <a:t>Overall description</a:t>
            </a:r>
          </a:p>
        </p:txBody>
      </p:sp>
      <p:sp>
        <p:nvSpPr>
          <p:cNvPr id="107" name="Shape 107"/>
          <p:cNvSpPr txBox="1"/>
          <p:nvPr>
            <p:ph idx="1" type="body"/>
          </p:nvPr>
        </p:nvSpPr>
        <p:spPr>
          <a:xfrm>
            <a:off x="311700" y="1017800"/>
            <a:ext cx="8520600" cy="3339000"/>
          </a:xfrm>
          <a:prstGeom prst="rect">
            <a:avLst/>
          </a:prstGeom>
        </p:spPr>
        <p:txBody>
          <a:bodyPr anchorCtr="0" anchor="t" bIns="91425" lIns="91425" rIns="91425" tIns="91425">
            <a:noAutofit/>
          </a:bodyPr>
          <a:lstStyle/>
          <a:p>
            <a:pPr lvl="0" rtl="0">
              <a:lnSpc>
                <a:spcPct val="163636"/>
              </a:lnSpc>
              <a:spcBef>
                <a:spcPts val="0"/>
              </a:spcBef>
              <a:spcAft>
                <a:spcPts val="1200"/>
              </a:spcAft>
              <a:buNone/>
            </a:pPr>
            <a:r>
              <a:rPr lang="es-419" sz="1600">
                <a:solidFill>
                  <a:srgbClr val="000000"/>
                </a:solidFill>
                <a:latin typeface="Arial"/>
                <a:ea typeface="Arial"/>
                <a:cs typeface="Arial"/>
                <a:sym typeface="Arial"/>
              </a:rPr>
              <a:t>Product functions</a:t>
            </a:r>
          </a:p>
          <a:p>
            <a:pPr lvl="0" rtl="0">
              <a:lnSpc>
                <a:spcPct val="136363"/>
              </a:lnSpc>
              <a:spcBef>
                <a:spcPts val="0"/>
              </a:spcBef>
              <a:spcAft>
                <a:spcPts val="1200"/>
              </a:spcAft>
              <a:buNone/>
            </a:pPr>
            <a:r>
              <a:rPr lang="es-419" sz="1300">
                <a:solidFill>
                  <a:srgbClr val="000000"/>
                </a:solidFill>
                <a:latin typeface="Arial"/>
                <a:ea typeface="Arial"/>
                <a:cs typeface="Arial"/>
                <a:sym typeface="Arial"/>
              </a:rPr>
              <a:t>With Quest’s algorithm, we will be able to provide an efficient way to find an available parking space for our users. Dividing parking lots by zones and matching those to what the user is searching for will make it efficient and simple to find a place to park your vehicle. </a:t>
            </a:r>
          </a:p>
          <a:p>
            <a:pPr lvl="0" rtl="0">
              <a:lnSpc>
                <a:spcPct val="163636"/>
              </a:lnSpc>
              <a:spcBef>
                <a:spcPts val="0"/>
              </a:spcBef>
              <a:spcAft>
                <a:spcPts val="1200"/>
              </a:spcAft>
              <a:buNone/>
            </a:pPr>
            <a:r>
              <a:rPr lang="es-419" sz="1600">
                <a:solidFill>
                  <a:srgbClr val="000000"/>
                </a:solidFill>
                <a:latin typeface="Arial"/>
                <a:ea typeface="Arial"/>
                <a:cs typeface="Arial"/>
                <a:sym typeface="Arial"/>
              </a:rPr>
              <a:t>User characteristics</a:t>
            </a:r>
          </a:p>
          <a:p>
            <a:pPr lvl="0" rtl="0">
              <a:lnSpc>
                <a:spcPct val="136363"/>
              </a:lnSpc>
              <a:spcBef>
                <a:spcPts val="0"/>
              </a:spcBef>
              <a:spcAft>
                <a:spcPts val="1200"/>
              </a:spcAft>
              <a:buNone/>
            </a:pPr>
            <a:r>
              <a:rPr lang="es-419" sz="1300">
                <a:solidFill>
                  <a:srgbClr val="000000"/>
                </a:solidFill>
                <a:latin typeface="Arial"/>
                <a:ea typeface="Arial"/>
                <a:cs typeface="Arial"/>
                <a:sym typeface="Arial"/>
              </a:rPr>
              <a:t>Quest is designed to be as user friendly as possible. With a quick and intelligent design our clients will be able to find a place to park in a matter of seconds and save precious time in </a:t>
            </a:r>
          </a:p>
          <a:p>
            <a:pPr lvl="0" rtl="0">
              <a:lnSpc>
                <a:spcPct val="136363"/>
              </a:lnSpc>
              <a:spcBef>
                <a:spcPts val="0"/>
              </a:spcBef>
              <a:spcAft>
                <a:spcPts val="1200"/>
              </a:spcAft>
              <a:buNone/>
            </a:pPr>
            <a:r>
              <a:rPr lang="es-419" sz="1300">
                <a:solidFill>
                  <a:srgbClr val="000000"/>
                </a:solidFill>
                <a:latin typeface="Arial"/>
                <a:ea typeface="Arial"/>
                <a:cs typeface="Arial"/>
                <a:sym typeface="Arial"/>
              </a:rPr>
              <a:t>things that actually matter. </a:t>
            </a:r>
          </a:p>
          <a:p>
            <a:pPr lvl="0">
              <a:spcBef>
                <a:spcPts val="0"/>
              </a:spcBef>
              <a:buNone/>
            </a:pPr>
            <a:r>
              <a:t/>
            </a:r>
            <a:endParaRPr/>
          </a:p>
        </p:txBody>
      </p:sp>
      <p:pic>
        <p:nvPicPr>
          <p:cNvPr id="108" name="Shape 108"/>
          <p:cNvPicPr preferRelativeResize="0"/>
          <p:nvPr/>
        </p:nvPicPr>
        <p:blipFill>
          <a:blip r:embed="rId3">
            <a:alphaModFix/>
          </a:blip>
          <a:stretch>
            <a:fillRect/>
          </a:stretch>
        </p:blipFill>
        <p:spPr>
          <a:xfrm>
            <a:off x="5794893" y="3466625"/>
            <a:ext cx="3349100" cy="1676875"/>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419"/>
              <a:t>Overall description</a:t>
            </a:r>
          </a:p>
        </p:txBody>
      </p:sp>
      <p:sp>
        <p:nvSpPr>
          <p:cNvPr id="114" name="Shape 114"/>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lnSpc>
                <a:spcPct val="163636"/>
              </a:lnSpc>
              <a:spcBef>
                <a:spcPts val="0"/>
              </a:spcBef>
              <a:spcAft>
                <a:spcPts val="1200"/>
              </a:spcAft>
              <a:buNone/>
            </a:pPr>
            <a:r>
              <a:rPr lang="es-419" sz="1600">
                <a:solidFill>
                  <a:srgbClr val="000000"/>
                </a:solidFill>
                <a:latin typeface="Arial"/>
                <a:ea typeface="Arial"/>
                <a:cs typeface="Arial"/>
                <a:sym typeface="Arial"/>
              </a:rPr>
              <a:t>2.4 Constraints</a:t>
            </a:r>
          </a:p>
          <a:p>
            <a:pPr lvl="0" rtl="0">
              <a:lnSpc>
                <a:spcPct val="136363"/>
              </a:lnSpc>
              <a:spcBef>
                <a:spcPts val="0"/>
              </a:spcBef>
              <a:spcAft>
                <a:spcPts val="1200"/>
              </a:spcAft>
              <a:buNone/>
            </a:pPr>
            <a:r>
              <a:rPr lang="es-419" sz="1300">
                <a:solidFill>
                  <a:srgbClr val="000000"/>
                </a:solidFill>
                <a:latin typeface="Arial"/>
                <a:ea typeface="Arial"/>
                <a:cs typeface="Arial"/>
                <a:sym typeface="Arial"/>
              </a:rPr>
              <a:t>Quest will require an Android system with the following hardware specifications: • Dual-Core 1Ghz or faster processor.</a:t>
            </a:r>
            <a:r>
              <a:rPr lang="es-419" sz="1300">
                <a:solidFill>
                  <a:srgbClr val="000000"/>
                </a:solidFill>
                <a:latin typeface="MS Mincho"/>
                <a:ea typeface="MS Mincho"/>
                <a:cs typeface="MS Mincho"/>
                <a:sym typeface="MS Mincho"/>
              </a:rPr>
              <a:t> </a:t>
            </a:r>
            <a:r>
              <a:rPr lang="es-419" sz="1300">
                <a:solidFill>
                  <a:srgbClr val="000000"/>
                </a:solidFill>
                <a:latin typeface="Arial"/>
                <a:ea typeface="Arial"/>
                <a:cs typeface="Arial"/>
                <a:sym typeface="Arial"/>
              </a:rPr>
              <a:t>• 512 GB RAM</a:t>
            </a:r>
            <a:r>
              <a:rPr lang="es-419" sz="1300">
                <a:solidFill>
                  <a:srgbClr val="000000"/>
                </a:solidFill>
                <a:latin typeface="MS Mincho"/>
                <a:ea typeface="MS Mincho"/>
                <a:cs typeface="MS Mincho"/>
                <a:sym typeface="MS Mincho"/>
              </a:rPr>
              <a:t> </a:t>
            </a:r>
            <a:r>
              <a:rPr lang="es-419" sz="1300">
                <a:solidFill>
                  <a:srgbClr val="000000"/>
                </a:solidFill>
                <a:latin typeface="Arial"/>
                <a:ea typeface="Arial"/>
                <a:cs typeface="Arial"/>
                <a:sym typeface="Arial"/>
              </a:rPr>
              <a:t>• Android OS 4.1 jelly bean or superior. </a:t>
            </a:r>
          </a:p>
          <a:p>
            <a:pPr lvl="0" rtl="0">
              <a:lnSpc>
                <a:spcPct val="163636"/>
              </a:lnSpc>
              <a:spcBef>
                <a:spcPts val="0"/>
              </a:spcBef>
              <a:spcAft>
                <a:spcPts val="1200"/>
              </a:spcAft>
              <a:buNone/>
            </a:pPr>
            <a:r>
              <a:rPr lang="es-419" sz="1600">
                <a:solidFill>
                  <a:srgbClr val="000000"/>
                </a:solidFill>
                <a:latin typeface="Arial"/>
                <a:ea typeface="Arial"/>
                <a:cs typeface="Arial"/>
                <a:sym typeface="Arial"/>
              </a:rPr>
              <a:t>2.5 Assumptions and dependencies</a:t>
            </a:r>
          </a:p>
          <a:p>
            <a:pPr lvl="0" rtl="0">
              <a:lnSpc>
                <a:spcPct val="136363"/>
              </a:lnSpc>
              <a:spcBef>
                <a:spcPts val="0"/>
              </a:spcBef>
              <a:spcAft>
                <a:spcPts val="1200"/>
              </a:spcAft>
              <a:buNone/>
            </a:pPr>
            <a:r>
              <a:rPr lang="es-419" sz="1300">
                <a:solidFill>
                  <a:srgbClr val="000000"/>
                </a:solidFill>
                <a:latin typeface="Arial"/>
                <a:ea typeface="Arial"/>
                <a:cs typeface="Arial"/>
                <a:sym typeface="Arial"/>
              </a:rPr>
              <a:t>The sensors (button, touch, LCD and beacons) are the pillar of our application, if there exist any kind of interference, the information stored in the database will be erroneous. Also if the database </a:t>
            </a:r>
          </a:p>
          <a:p>
            <a:pPr lvl="0" rtl="0">
              <a:lnSpc>
                <a:spcPct val="136363"/>
              </a:lnSpc>
              <a:spcBef>
                <a:spcPts val="0"/>
              </a:spcBef>
              <a:spcAft>
                <a:spcPts val="1200"/>
              </a:spcAft>
              <a:buNone/>
            </a:pPr>
            <a:r>
              <a:rPr lang="es-419" sz="1300">
                <a:solidFill>
                  <a:srgbClr val="000000"/>
                </a:solidFill>
                <a:latin typeface="Arial"/>
                <a:ea typeface="Arial"/>
                <a:cs typeface="Arial"/>
                <a:sym typeface="Arial"/>
              </a:rPr>
              <a:t>service collapse in some moment, the application will not be able </a:t>
            </a:r>
          </a:p>
          <a:p>
            <a:pPr lvl="0" rtl="0">
              <a:lnSpc>
                <a:spcPct val="136363"/>
              </a:lnSpc>
              <a:spcBef>
                <a:spcPts val="0"/>
              </a:spcBef>
              <a:spcAft>
                <a:spcPts val="1200"/>
              </a:spcAft>
              <a:buNone/>
            </a:pPr>
            <a:r>
              <a:rPr lang="es-419" sz="1300">
                <a:solidFill>
                  <a:srgbClr val="000000"/>
                </a:solidFill>
                <a:latin typeface="Arial"/>
                <a:ea typeface="Arial"/>
                <a:cs typeface="Arial"/>
                <a:sym typeface="Arial"/>
              </a:rPr>
              <a:t>to deploy the zones in the map. </a:t>
            </a:r>
          </a:p>
          <a:p>
            <a:pPr lvl="0">
              <a:spcBef>
                <a:spcPts val="0"/>
              </a:spcBef>
              <a:buNone/>
            </a:pPr>
            <a:r>
              <a:t/>
            </a:r>
            <a:endParaRPr/>
          </a:p>
        </p:txBody>
      </p:sp>
      <p:pic>
        <p:nvPicPr>
          <p:cNvPr id="115" name="Shape 115"/>
          <p:cNvPicPr preferRelativeResize="0"/>
          <p:nvPr/>
        </p:nvPicPr>
        <p:blipFill>
          <a:blip r:embed="rId3">
            <a:alphaModFix/>
          </a:blip>
          <a:stretch>
            <a:fillRect/>
          </a:stretch>
        </p:blipFill>
        <p:spPr>
          <a:xfrm>
            <a:off x="5794893" y="3466625"/>
            <a:ext cx="3349100" cy="16768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1616650" y="392475"/>
            <a:ext cx="4949400" cy="573900"/>
          </a:xfrm>
          <a:prstGeom prst="rect">
            <a:avLst/>
          </a:prstGeom>
        </p:spPr>
        <p:txBody>
          <a:bodyPr anchorCtr="0" anchor="t" bIns="91425" lIns="91425" rIns="91425" tIns="91425">
            <a:noAutofit/>
          </a:bodyPr>
          <a:lstStyle/>
          <a:p>
            <a:pPr lvl="0" rtl="0">
              <a:spcBef>
                <a:spcPts val="0"/>
              </a:spcBef>
              <a:buNone/>
            </a:pPr>
            <a:r>
              <a:rPr lang="es-419"/>
              <a:t>Organization</a:t>
            </a:r>
          </a:p>
        </p:txBody>
      </p:sp>
      <p:pic>
        <p:nvPicPr>
          <p:cNvPr id="121" name="Shape 121"/>
          <p:cNvPicPr preferRelativeResize="0"/>
          <p:nvPr/>
        </p:nvPicPr>
        <p:blipFill>
          <a:blip r:embed="rId3">
            <a:alphaModFix/>
          </a:blip>
          <a:stretch>
            <a:fillRect/>
          </a:stretch>
        </p:blipFill>
        <p:spPr>
          <a:xfrm>
            <a:off x="157325" y="1229875"/>
            <a:ext cx="3393300" cy="3654599"/>
          </a:xfrm>
          <a:prstGeom prst="rect">
            <a:avLst/>
          </a:prstGeom>
          <a:noFill/>
          <a:ln>
            <a:noFill/>
          </a:ln>
        </p:spPr>
      </p:pic>
      <p:pic>
        <p:nvPicPr>
          <p:cNvPr id="122" name="Shape 122"/>
          <p:cNvPicPr preferRelativeResize="0"/>
          <p:nvPr/>
        </p:nvPicPr>
        <p:blipFill>
          <a:blip r:embed="rId4">
            <a:alphaModFix/>
          </a:blip>
          <a:stretch>
            <a:fillRect/>
          </a:stretch>
        </p:blipFill>
        <p:spPr>
          <a:xfrm>
            <a:off x="3589837" y="1229875"/>
            <a:ext cx="2347299" cy="3654599"/>
          </a:xfrm>
          <a:prstGeom prst="rect">
            <a:avLst/>
          </a:prstGeom>
          <a:noFill/>
          <a:ln>
            <a:noFill/>
          </a:ln>
        </p:spPr>
      </p:pic>
      <p:sp>
        <p:nvSpPr>
          <p:cNvPr id="123" name="Shape 123"/>
          <p:cNvSpPr txBox="1"/>
          <p:nvPr/>
        </p:nvSpPr>
        <p:spPr>
          <a:xfrm>
            <a:off x="6382900" y="1280700"/>
            <a:ext cx="2551200" cy="21897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a:lnSpc>
                <a:spcPct val="200000"/>
              </a:lnSpc>
              <a:spcBef>
                <a:spcPts val="0"/>
              </a:spcBef>
              <a:buNone/>
            </a:pPr>
            <a:r>
              <a:rPr lang="es-419"/>
              <a:t>First, the team planned a schedule with the necessary tasks and activities for each member of the team.</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419"/>
              <a:t>Activity schedule</a:t>
            </a:r>
          </a:p>
        </p:txBody>
      </p:sp>
      <p:sp>
        <p:nvSpPr>
          <p:cNvPr id="129" name="Shape 129"/>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98450" lvl="0" marL="457200" rtl="0">
              <a:spcBef>
                <a:spcPts val="0"/>
              </a:spcBef>
              <a:spcAft>
                <a:spcPts val="0"/>
              </a:spcAft>
              <a:buClr>
                <a:srgbClr val="454545"/>
              </a:buClr>
              <a:buSzPct val="100000"/>
              <a:buFont typeface="Arial"/>
            </a:pPr>
            <a:r>
              <a:rPr lang="es-419" sz="1100">
                <a:solidFill>
                  <a:srgbClr val="454545"/>
                </a:solidFill>
                <a:latin typeface="Arial"/>
                <a:ea typeface="Arial"/>
                <a:cs typeface="Arial"/>
                <a:sym typeface="Arial"/>
              </a:rPr>
              <a:t>Day one:</a:t>
            </a:r>
          </a:p>
          <a:p>
            <a:pPr lvl="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The Edison cards were configured.</a:t>
            </a:r>
          </a:p>
          <a:p>
            <a:pPr indent="0" lvl="0" marL="45720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Firebase were connected with HTML</a:t>
            </a:r>
          </a:p>
          <a:p>
            <a:pPr indent="0" lvl="0" marL="45720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The task were assigned to each member of the team.</a:t>
            </a:r>
          </a:p>
          <a:p>
            <a:pPr indent="0" lvl="0" marL="45720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Name and slogan of the project were defined.</a:t>
            </a:r>
          </a:p>
          <a:p>
            <a:pPr indent="0" lvl="0" marL="457200" rtl="0">
              <a:spcBef>
                <a:spcPts val="0"/>
              </a:spcBef>
              <a:spcAft>
                <a:spcPts val="0"/>
              </a:spcAft>
              <a:buNone/>
            </a:pPr>
            <a:r>
              <a:t/>
            </a:r>
            <a:endParaRPr sz="1100">
              <a:solidFill>
                <a:srgbClr val="454545"/>
              </a:solidFill>
              <a:latin typeface="Arial"/>
              <a:ea typeface="Arial"/>
              <a:cs typeface="Arial"/>
              <a:sym typeface="Arial"/>
            </a:endParaRPr>
          </a:p>
          <a:p>
            <a:pPr indent="-298450" lvl="0" marL="457200" rtl="0">
              <a:spcBef>
                <a:spcPts val="0"/>
              </a:spcBef>
              <a:spcAft>
                <a:spcPts val="0"/>
              </a:spcAft>
              <a:buClr>
                <a:srgbClr val="454545"/>
              </a:buClr>
              <a:buSzPct val="100000"/>
              <a:buFont typeface="Arial"/>
            </a:pPr>
            <a:r>
              <a:rPr lang="es-419" sz="1100">
                <a:solidFill>
                  <a:srgbClr val="454545"/>
                </a:solidFill>
                <a:latin typeface="Arial"/>
                <a:ea typeface="Arial"/>
                <a:cs typeface="Arial"/>
                <a:sym typeface="Arial"/>
              </a:rPr>
              <a:t>Day two:</a:t>
            </a:r>
          </a:p>
          <a:p>
            <a:pPr lvl="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The Edison cards were communicated  with a local file that  simulated the behavior of a database,  in addition, these files were accessed by an address with a previously installed server Json in Edison.</a:t>
            </a:r>
          </a:p>
          <a:p>
            <a:pPr indent="0" lvl="0" marL="457200" rtl="0">
              <a:spcBef>
                <a:spcPts val="0"/>
              </a:spcBef>
              <a:spcAft>
                <a:spcPts val="0"/>
              </a:spcAft>
              <a:buNone/>
            </a:pPr>
            <a:r>
              <a:t/>
            </a:r>
            <a:endParaRPr sz="900">
              <a:solidFill>
                <a:srgbClr val="454545"/>
              </a:solidFill>
              <a:latin typeface="Arial"/>
              <a:ea typeface="Arial"/>
              <a:cs typeface="Arial"/>
              <a:sym typeface="Arial"/>
            </a:endParaRPr>
          </a:p>
          <a:p>
            <a:pPr lvl="0">
              <a:spcBef>
                <a:spcPts val="0"/>
              </a:spcBef>
              <a:buNone/>
            </a:pPr>
            <a:r>
              <a:t/>
            </a:r>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419"/>
              <a:t>Activity schedule</a:t>
            </a:r>
          </a:p>
        </p:txBody>
      </p:sp>
      <p:sp>
        <p:nvSpPr>
          <p:cNvPr id="135" name="Shape 135"/>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98450" lvl="0" marL="457200" rtl="0">
              <a:spcBef>
                <a:spcPts val="0"/>
              </a:spcBef>
              <a:spcAft>
                <a:spcPts val="0"/>
              </a:spcAft>
              <a:buClr>
                <a:srgbClr val="454545"/>
              </a:buClr>
              <a:buSzPct val="100000"/>
              <a:buFont typeface="Arial"/>
            </a:pPr>
            <a:r>
              <a:rPr lang="es-419" sz="1100">
                <a:solidFill>
                  <a:srgbClr val="454545"/>
                </a:solidFill>
                <a:latin typeface="Arial"/>
                <a:ea typeface="Arial"/>
                <a:cs typeface="Arial"/>
                <a:sym typeface="Arial"/>
              </a:rPr>
              <a:t>Day three:</a:t>
            </a:r>
          </a:p>
          <a:p>
            <a:pPr lvl="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The database’s structure was changed.</a:t>
            </a:r>
          </a:p>
          <a:p>
            <a:pPr indent="0" lvl="0" marL="45720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The individual parts of the app were finished such as the windows and the login. These take information of Firebase</a:t>
            </a:r>
          </a:p>
          <a:p>
            <a:pPr indent="0" lvl="0" marL="457200" rtl="0">
              <a:spcBef>
                <a:spcPts val="0"/>
              </a:spcBef>
              <a:spcAft>
                <a:spcPts val="0"/>
              </a:spcAft>
              <a:buNone/>
            </a:pPr>
            <a:r>
              <a:t/>
            </a:r>
            <a:endParaRPr sz="1100">
              <a:solidFill>
                <a:srgbClr val="454545"/>
              </a:solidFill>
              <a:latin typeface="Arial"/>
              <a:ea typeface="Arial"/>
              <a:cs typeface="Arial"/>
              <a:sym typeface="Arial"/>
            </a:endParaRPr>
          </a:p>
          <a:p>
            <a:pPr indent="-298450" lvl="0" marL="457200" rtl="0">
              <a:spcBef>
                <a:spcPts val="0"/>
              </a:spcBef>
              <a:spcAft>
                <a:spcPts val="0"/>
              </a:spcAft>
              <a:buClr>
                <a:srgbClr val="454545"/>
              </a:buClr>
              <a:buSzPct val="100000"/>
              <a:buFont typeface="Arial"/>
            </a:pPr>
            <a:r>
              <a:rPr lang="es-419" sz="1100">
                <a:solidFill>
                  <a:srgbClr val="454545"/>
                </a:solidFill>
                <a:latin typeface="Arial"/>
                <a:ea typeface="Arial"/>
                <a:cs typeface="Arial"/>
                <a:sym typeface="Arial"/>
              </a:rPr>
              <a:t>Day four:</a:t>
            </a:r>
          </a:p>
          <a:p>
            <a:pPr lvl="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The code was cleaned.</a:t>
            </a:r>
          </a:p>
          <a:p>
            <a:pPr indent="0" lvl="0" marL="45720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The documentation was structured.</a:t>
            </a:r>
          </a:p>
          <a:p>
            <a:pPr indent="0" lvl="0" marL="45720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The virtualization was finished.</a:t>
            </a:r>
          </a:p>
          <a:p>
            <a:pPr indent="0" lvl="0" marL="45720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The model was finished.</a:t>
            </a:r>
          </a:p>
          <a:p>
            <a:pPr indent="0" lvl="0" marL="457200" rtl="0">
              <a:spcBef>
                <a:spcPts val="0"/>
              </a:spcBef>
              <a:spcAft>
                <a:spcPts val="0"/>
              </a:spcAft>
              <a:buNone/>
            </a:pPr>
            <a:r>
              <a:t/>
            </a:r>
            <a:endParaRPr sz="1100">
              <a:solidFill>
                <a:srgbClr val="454545"/>
              </a:solidFill>
              <a:latin typeface="Arial"/>
              <a:ea typeface="Arial"/>
              <a:cs typeface="Arial"/>
              <a:sym typeface="Arial"/>
            </a:endParaRPr>
          </a:p>
          <a:p>
            <a:pPr indent="-298450" lvl="1" marL="914400" rtl="0">
              <a:spcBef>
                <a:spcPts val="0"/>
              </a:spcBef>
              <a:spcAft>
                <a:spcPts val="0"/>
              </a:spcAft>
              <a:buClr>
                <a:srgbClr val="454545"/>
              </a:buClr>
              <a:buSzPct val="100000"/>
              <a:buFont typeface="Arial"/>
              <a:buChar char="●"/>
            </a:pPr>
            <a:r>
              <a:rPr lang="es-419" sz="1100">
                <a:solidFill>
                  <a:srgbClr val="454545"/>
                </a:solidFill>
                <a:latin typeface="Arial"/>
                <a:ea typeface="Arial"/>
                <a:cs typeface="Arial"/>
                <a:sym typeface="Arial"/>
              </a:rPr>
              <a:t>The webpage and the documentation were finished.</a:t>
            </a:r>
          </a:p>
          <a:p>
            <a:pPr lvl="0" rtl="0">
              <a:spcBef>
                <a:spcPts val="0"/>
              </a:spcBef>
              <a:buNone/>
            </a:pPr>
            <a:r>
              <a:t/>
            </a:r>
            <a:endParaRPr sz="1100"/>
          </a:p>
          <a:p>
            <a:pPr lvl="0">
              <a:spcBef>
                <a:spcPts val="0"/>
              </a:spcBef>
              <a:buNone/>
            </a:pPr>
            <a:r>
              <a:t/>
            </a:r>
            <a:endParaRPr sz="1100"/>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2503825" y="0"/>
            <a:ext cx="5077800" cy="607800"/>
          </a:xfrm>
          <a:prstGeom prst="rect">
            <a:avLst/>
          </a:prstGeom>
        </p:spPr>
        <p:txBody>
          <a:bodyPr anchorCtr="0" anchor="t" bIns="91425" lIns="91425" rIns="91425" tIns="91425">
            <a:noAutofit/>
          </a:bodyPr>
          <a:lstStyle/>
          <a:p>
            <a:pPr lvl="0" rtl="0">
              <a:spcBef>
                <a:spcPts val="0"/>
              </a:spcBef>
              <a:buNone/>
            </a:pPr>
            <a:r>
              <a:rPr lang="es-419"/>
              <a:t>Model Sketch</a:t>
            </a:r>
          </a:p>
        </p:txBody>
      </p:sp>
      <p:pic>
        <p:nvPicPr>
          <p:cNvPr id="141" name="Shape 141"/>
          <p:cNvPicPr preferRelativeResize="0"/>
          <p:nvPr/>
        </p:nvPicPr>
        <p:blipFill>
          <a:blip r:embed="rId3">
            <a:alphaModFix/>
          </a:blip>
          <a:stretch>
            <a:fillRect/>
          </a:stretch>
        </p:blipFill>
        <p:spPr>
          <a:xfrm>
            <a:off x="3315350" y="2906238"/>
            <a:ext cx="2985423" cy="1862036"/>
          </a:xfrm>
          <a:prstGeom prst="rect">
            <a:avLst/>
          </a:prstGeom>
          <a:noFill/>
          <a:ln>
            <a:noFill/>
          </a:ln>
        </p:spPr>
      </p:pic>
      <p:pic>
        <p:nvPicPr>
          <p:cNvPr id="142" name="Shape 142"/>
          <p:cNvPicPr preferRelativeResize="0"/>
          <p:nvPr/>
        </p:nvPicPr>
        <p:blipFill>
          <a:blip r:embed="rId4">
            <a:alphaModFix/>
          </a:blip>
          <a:stretch>
            <a:fillRect/>
          </a:stretch>
        </p:blipFill>
        <p:spPr>
          <a:xfrm>
            <a:off x="3315350" y="916187"/>
            <a:ext cx="2985421" cy="1373762"/>
          </a:xfrm>
          <a:prstGeom prst="rect">
            <a:avLst/>
          </a:prstGeom>
          <a:noFill/>
          <a:ln>
            <a:noFill/>
          </a:ln>
        </p:spPr>
      </p:pic>
      <p:pic>
        <p:nvPicPr>
          <p:cNvPr id="143" name="Shape 143"/>
          <p:cNvPicPr preferRelativeResize="0"/>
          <p:nvPr/>
        </p:nvPicPr>
        <p:blipFill>
          <a:blip r:embed="rId5">
            <a:alphaModFix/>
          </a:blip>
          <a:stretch>
            <a:fillRect/>
          </a:stretch>
        </p:blipFill>
        <p:spPr>
          <a:xfrm>
            <a:off x="6536277" y="916175"/>
            <a:ext cx="2294422" cy="3059179"/>
          </a:xfrm>
          <a:prstGeom prst="rect">
            <a:avLst/>
          </a:prstGeom>
          <a:noFill/>
          <a:ln>
            <a:noFill/>
          </a:ln>
        </p:spPr>
      </p:pic>
      <p:sp>
        <p:nvSpPr>
          <p:cNvPr id="144" name="Shape 144"/>
          <p:cNvSpPr txBox="1"/>
          <p:nvPr/>
        </p:nvSpPr>
        <p:spPr>
          <a:xfrm>
            <a:off x="618400" y="916175"/>
            <a:ext cx="2228100" cy="3153300"/>
          </a:xfrm>
          <a:prstGeom prst="rect">
            <a:avLst/>
          </a:prstGeom>
          <a:noFill/>
          <a:ln>
            <a:noFill/>
          </a:ln>
        </p:spPr>
        <p:txBody>
          <a:bodyPr anchorCtr="0" anchor="t" bIns="91425" lIns="91425" rIns="91425" tIns="91425">
            <a:noAutofit/>
          </a:bodyPr>
          <a:lstStyle/>
          <a:p>
            <a:pPr lvl="0" rtl="0">
              <a:lnSpc>
                <a:spcPct val="200000"/>
              </a:lnSpc>
              <a:spcBef>
                <a:spcPts val="0"/>
              </a:spcBef>
              <a:buNone/>
            </a:pPr>
            <a:r>
              <a:rPr lang="es-419"/>
              <a:t>It was necessary to build a model sketch of our system as a scale prototype to test the program and analyse the system functionality and requirements.</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